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673d8a6cd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673d8a6cd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6699ac6523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6699ac6523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LLC- where is the collaboration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b77ad1de2f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b77ad1de2f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Short discussion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6699ac652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6699ac652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699ac652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6699ac652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6699ac652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6699ac652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6699ac652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6699ac652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6699ac6523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6699ac6523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b8318a744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Brains don’t like surprises!</a:t>
            </a:r>
            <a:endParaRPr/>
          </a:p>
          <a:p>
            <a:pPr indent="0" lvl="0" marL="0" rtl="0" algn="l">
              <a:spcBef>
                <a:spcPts val="0"/>
              </a:spcBef>
              <a:spcAft>
                <a:spcPts val="0"/>
              </a:spcAft>
              <a:buNone/>
            </a:pPr>
            <a:r>
              <a:t/>
            </a:r>
            <a:endParaRPr/>
          </a:p>
        </p:txBody>
      </p:sp>
      <p:sp>
        <p:nvSpPr>
          <p:cNvPr id="192" name="Google Shape;192;g2b8318a7448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6699ac6523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6699ac6523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6699ac652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6699ac652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b8318a744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Brains don’t like surprises!</a:t>
            </a:r>
            <a:endParaRPr/>
          </a:p>
          <a:p>
            <a:pPr indent="0" lvl="0" marL="0" rtl="0" algn="l">
              <a:spcBef>
                <a:spcPts val="0"/>
              </a:spcBef>
              <a:spcAft>
                <a:spcPts val="0"/>
              </a:spcAft>
              <a:buNone/>
            </a:pPr>
            <a:r>
              <a:t/>
            </a:r>
            <a:endParaRPr/>
          </a:p>
        </p:txBody>
      </p:sp>
      <p:sp>
        <p:nvSpPr>
          <p:cNvPr id="80" name="Google Shape;80;g2b8318a7448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b77ad1de2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b77ad1de2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6699ac65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6699ac65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Kolb was, what he posited, brief summary of cycle (not reading)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6699ac6523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6699ac6523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Short discussion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6699ac6523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6699ac6523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Big example in Cambodia. Teaching cross-cultural communication. Interaction with nuns -&gt; religious tenants -&gt; hadn’t considered -&gt; would affect audience reception -&gt; added in moving forward. Step 2 is just observation (I noticed pilgrims, the underpinnings of Bhuddist teachings in population). Where is the collaboration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6699ac6523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6699ac6523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Coins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1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1200"/>
              </a:spcBef>
              <a:spcAft>
                <a:spcPts val="0"/>
              </a:spcAft>
              <a:buClr>
                <a:schemeClr val="dk1"/>
              </a:buClr>
              <a:buSzPts val="2100"/>
              <a:buChar char="○"/>
              <a:defRPr sz="2100"/>
            </a:lvl2pPr>
            <a:lvl3pPr indent="-342900" lvl="2" marL="1371600" rtl="0" algn="l">
              <a:lnSpc>
                <a:spcPct val="90000"/>
              </a:lnSpc>
              <a:spcBef>
                <a:spcPts val="1200"/>
              </a:spcBef>
              <a:spcAft>
                <a:spcPts val="0"/>
              </a:spcAft>
              <a:buClr>
                <a:schemeClr val="dk1"/>
              </a:buClr>
              <a:buSzPts val="1800"/>
              <a:buChar char="■"/>
              <a:defRPr sz="1800"/>
            </a:lvl3pPr>
            <a:lvl4pPr indent="-323850" lvl="3" marL="1828800" rtl="0" algn="l">
              <a:lnSpc>
                <a:spcPct val="90000"/>
              </a:lnSpc>
              <a:spcBef>
                <a:spcPts val="1200"/>
              </a:spcBef>
              <a:spcAft>
                <a:spcPts val="0"/>
              </a:spcAft>
              <a:buClr>
                <a:schemeClr val="dk1"/>
              </a:buClr>
              <a:buSzPts val="1500"/>
              <a:buChar char="●"/>
              <a:defRPr sz="1500"/>
            </a:lvl4pPr>
            <a:lvl5pPr indent="-323850" lvl="4" marL="2286000" rtl="0" algn="l">
              <a:lnSpc>
                <a:spcPct val="90000"/>
              </a:lnSpc>
              <a:spcBef>
                <a:spcPts val="1200"/>
              </a:spcBef>
              <a:spcAft>
                <a:spcPts val="0"/>
              </a:spcAft>
              <a:buClr>
                <a:schemeClr val="dk1"/>
              </a:buClr>
              <a:buSzPts val="1500"/>
              <a:buChar char="○"/>
              <a:defRPr sz="1500"/>
            </a:lvl5pPr>
            <a:lvl6pPr indent="-323850" lvl="5" marL="2743200" rtl="0" algn="l">
              <a:lnSpc>
                <a:spcPct val="90000"/>
              </a:lnSpc>
              <a:spcBef>
                <a:spcPts val="1200"/>
              </a:spcBef>
              <a:spcAft>
                <a:spcPts val="0"/>
              </a:spcAft>
              <a:buClr>
                <a:schemeClr val="dk1"/>
              </a:buClr>
              <a:buSzPts val="1500"/>
              <a:buChar char="■"/>
              <a:defRPr sz="1500"/>
            </a:lvl6pPr>
            <a:lvl7pPr indent="-323850" lvl="6" marL="3200400" rtl="0" algn="l">
              <a:lnSpc>
                <a:spcPct val="90000"/>
              </a:lnSpc>
              <a:spcBef>
                <a:spcPts val="1200"/>
              </a:spcBef>
              <a:spcAft>
                <a:spcPts val="0"/>
              </a:spcAft>
              <a:buClr>
                <a:schemeClr val="dk1"/>
              </a:buClr>
              <a:buSzPts val="1500"/>
              <a:buChar char="●"/>
              <a:defRPr sz="1500"/>
            </a:lvl7pPr>
            <a:lvl8pPr indent="-323850" lvl="7" marL="3657600" rtl="0" algn="l">
              <a:lnSpc>
                <a:spcPct val="90000"/>
              </a:lnSpc>
              <a:spcBef>
                <a:spcPts val="1200"/>
              </a:spcBef>
              <a:spcAft>
                <a:spcPts val="0"/>
              </a:spcAft>
              <a:buClr>
                <a:schemeClr val="dk1"/>
              </a:buClr>
              <a:buSzPts val="1500"/>
              <a:buChar char="○"/>
              <a:defRPr sz="1500"/>
            </a:lvl8pPr>
            <a:lvl9pPr indent="-323850" lvl="8" marL="4114800" rtl="0" algn="l">
              <a:lnSpc>
                <a:spcPct val="90000"/>
              </a:lnSpc>
              <a:spcBef>
                <a:spcPts val="1200"/>
              </a:spcBef>
              <a:spcAft>
                <a:spcPts val="1200"/>
              </a:spcAft>
              <a:buClr>
                <a:schemeClr val="dk1"/>
              </a:buClr>
              <a:buSzPts val="1500"/>
              <a:buChar char="■"/>
              <a:defRPr sz="1500"/>
            </a:lvl9pPr>
          </a:lstStyle>
          <a:p/>
        </p:txBody>
      </p:sp>
      <p:sp>
        <p:nvSpPr>
          <p:cNvPr id="53" name="Google Shape;53;p1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1200"/>
              </a:spcBef>
              <a:spcAft>
                <a:spcPts val="0"/>
              </a:spcAft>
              <a:buClr>
                <a:schemeClr val="dk1"/>
              </a:buClr>
              <a:buSzPts val="1100"/>
              <a:buNone/>
              <a:defRPr sz="1100"/>
            </a:lvl2pPr>
            <a:lvl3pPr indent="-228600" lvl="2" marL="1371600" rtl="0" algn="l">
              <a:lnSpc>
                <a:spcPct val="90000"/>
              </a:lnSpc>
              <a:spcBef>
                <a:spcPts val="1200"/>
              </a:spcBef>
              <a:spcAft>
                <a:spcPts val="0"/>
              </a:spcAft>
              <a:buClr>
                <a:schemeClr val="dk1"/>
              </a:buClr>
              <a:buSzPts val="900"/>
              <a:buNone/>
              <a:defRPr sz="900"/>
            </a:lvl3pPr>
            <a:lvl4pPr indent="-228600" lvl="3" marL="1828800" rtl="0" algn="l">
              <a:lnSpc>
                <a:spcPct val="90000"/>
              </a:lnSpc>
              <a:spcBef>
                <a:spcPts val="1200"/>
              </a:spcBef>
              <a:spcAft>
                <a:spcPts val="0"/>
              </a:spcAft>
              <a:buClr>
                <a:schemeClr val="dk1"/>
              </a:buClr>
              <a:buSzPts val="800"/>
              <a:buNone/>
              <a:defRPr sz="800"/>
            </a:lvl4pPr>
            <a:lvl5pPr indent="-228600" lvl="4" marL="2286000" rtl="0" algn="l">
              <a:lnSpc>
                <a:spcPct val="90000"/>
              </a:lnSpc>
              <a:spcBef>
                <a:spcPts val="1200"/>
              </a:spcBef>
              <a:spcAft>
                <a:spcPts val="0"/>
              </a:spcAft>
              <a:buClr>
                <a:schemeClr val="dk1"/>
              </a:buClr>
              <a:buSzPts val="800"/>
              <a:buNone/>
              <a:defRPr sz="800"/>
            </a:lvl5pPr>
            <a:lvl6pPr indent="-228600" lvl="5" marL="2743200" rtl="0" algn="l">
              <a:lnSpc>
                <a:spcPct val="90000"/>
              </a:lnSpc>
              <a:spcBef>
                <a:spcPts val="1200"/>
              </a:spcBef>
              <a:spcAft>
                <a:spcPts val="0"/>
              </a:spcAft>
              <a:buClr>
                <a:schemeClr val="dk1"/>
              </a:buClr>
              <a:buSzPts val="800"/>
              <a:buNone/>
              <a:defRPr sz="800"/>
            </a:lvl6pPr>
            <a:lvl7pPr indent="-228600" lvl="6" marL="3200400" rtl="0" algn="l">
              <a:lnSpc>
                <a:spcPct val="90000"/>
              </a:lnSpc>
              <a:spcBef>
                <a:spcPts val="1200"/>
              </a:spcBef>
              <a:spcAft>
                <a:spcPts val="0"/>
              </a:spcAft>
              <a:buClr>
                <a:schemeClr val="dk1"/>
              </a:buClr>
              <a:buSzPts val="800"/>
              <a:buNone/>
              <a:defRPr sz="800"/>
            </a:lvl7pPr>
            <a:lvl8pPr indent="-228600" lvl="7" marL="3657600" rtl="0" algn="l">
              <a:lnSpc>
                <a:spcPct val="90000"/>
              </a:lnSpc>
              <a:spcBef>
                <a:spcPts val="1200"/>
              </a:spcBef>
              <a:spcAft>
                <a:spcPts val="0"/>
              </a:spcAft>
              <a:buClr>
                <a:schemeClr val="dk1"/>
              </a:buClr>
              <a:buSzPts val="800"/>
              <a:buNone/>
              <a:defRPr sz="800"/>
            </a:lvl8pPr>
            <a:lvl9pPr indent="-228600" lvl="8" marL="4114800" rtl="0" algn="l">
              <a:lnSpc>
                <a:spcPct val="90000"/>
              </a:lnSpc>
              <a:spcBef>
                <a:spcPts val="1200"/>
              </a:spcBef>
              <a:spcAft>
                <a:spcPts val="1200"/>
              </a:spcAft>
              <a:buClr>
                <a:schemeClr val="dk1"/>
              </a:buClr>
              <a:buSzPts val="800"/>
              <a:buNone/>
              <a:defRPr sz="800"/>
            </a:lvl9pPr>
          </a:lstStyle>
          <a:p/>
        </p:txBody>
      </p:sp>
      <p:sp>
        <p:nvSpPr>
          <p:cNvPr id="54" name="Google Shape;54;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6" name="Google Shape;56;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fcP7uWugMHk" TargetMode="Externa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mailto:jblank@goshen.edu" TargetMode="External"/><Relationship Id="rId4" Type="http://schemas.openxmlformats.org/officeDocument/2006/relationships/hyperlink" Target="mailto:mblank@goshen.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6.jpg"/><Relationship Id="rId6"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4735825" y="389450"/>
            <a:ext cx="4145700" cy="1876550"/>
          </a:xfrm>
          <a:prstGeom prst="rect">
            <a:avLst/>
          </a:prstGeom>
          <a:noFill/>
          <a:ln cap="flat" cmpd="sng" w="9525">
            <a:solidFill>
              <a:schemeClr val="dk1"/>
            </a:solidFill>
            <a:prstDash val="solid"/>
            <a:round/>
            <a:headEnd len="sm" w="sm" type="none"/>
            <a:tailEnd len="sm" w="sm" type="none"/>
          </a:ln>
        </p:spPr>
      </p:pic>
      <p:sp>
        <p:nvSpPr>
          <p:cNvPr id="62" name="Google Shape;62;p14"/>
          <p:cNvSpPr txBox="1"/>
          <p:nvPr/>
        </p:nvSpPr>
        <p:spPr>
          <a:xfrm>
            <a:off x="251400" y="389450"/>
            <a:ext cx="41457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400"/>
              <a:t>As you arrive, please make a name tent.</a:t>
            </a:r>
            <a:endParaRPr sz="4400"/>
          </a:p>
        </p:txBody>
      </p:sp>
      <p:sp>
        <p:nvSpPr>
          <p:cNvPr id="63" name="Google Shape;63;p14"/>
          <p:cNvSpPr txBox="1"/>
          <p:nvPr/>
        </p:nvSpPr>
        <p:spPr>
          <a:xfrm>
            <a:off x="251400" y="3077750"/>
            <a:ext cx="8641200" cy="1847100"/>
          </a:xfrm>
          <a:prstGeom prst="rect">
            <a:avLst/>
          </a:prstGeom>
          <a:noFill/>
          <a:ln>
            <a:noFill/>
          </a:ln>
        </p:spPr>
        <p:txBody>
          <a:bodyPr anchorCtr="0" anchor="t" bIns="91425" lIns="91425" spcFirstLastPara="1" rIns="91425" wrap="square" tIns="91425">
            <a:spAutoFit/>
          </a:bodyPr>
          <a:lstStyle/>
          <a:p>
            <a:pPr indent="-457200" lvl="0" marL="457200" rtl="0" algn="l">
              <a:spcBef>
                <a:spcPts val="0"/>
              </a:spcBef>
              <a:spcAft>
                <a:spcPts val="0"/>
              </a:spcAft>
              <a:buSzPts val="3600"/>
              <a:buChar char="●"/>
            </a:pPr>
            <a:r>
              <a:rPr lang="en" sz="3600"/>
              <a:t>The name you would like to be called</a:t>
            </a:r>
            <a:endParaRPr sz="3600"/>
          </a:p>
          <a:p>
            <a:pPr indent="-457200" lvl="0" marL="457200" rtl="0" algn="l">
              <a:spcBef>
                <a:spcPts val="0"/>
              </a:spcBef>
              <a:spcAft>
                <a:spcPts val="0"/>
              </a:spcAft>
              <a:buSzPts val="3600"/>
              <a:buChar char="●"/>
            </a:pPr>
            <a:r>
              <a:rPr lang="en" sz="3600"/>
              <a:t>Your pronouns, if you choose</a:t>
            </a:r>
            <a:endParaRPr sz="3600"/>
          </a:p>
          <a:p>
            <a:pPr indent="-457200" lvl="0" marL="457200" rtl="0" algn="l">
              <a:spcBef>
                <a:spcPts val="0"/>
              </a:spcBef>
              <a:spcAft>
                <a:spcPts val="0"/>
              </a:spcAft>
              <a:buSzPts val="3600"/>
              <a:buChar char="●"/>
            </a:pPr>
            <a:r>
              <a:rPr lang="en" sz="3600"/>
              <a:t>Decorations, if you choose</a:t>
            </a:r>
            <a:endParaRPr sz="3600"/>
          </a:p>
        </p:txBody>
      </p:sp>
      <p:sp>
        <p:nvSpPr>
          <p:cNvPr id="64" name="Google Shape;64;p14"/>
          <p:cNvSpPr txBox="1"/>
          <p:nvPr/>
        </p:nvSpPr>
        <p:spPr>
          <a:xfrm>
            <a:off x="4714875" y="2309225"/>
            <a:ext cx="4177800" cy="2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Figure 1. Name tent instructions. From https://kb.mit.edu/confluence/pages/viewpage.action?pageId=152584661</a:t>
            </a:r>
            <a:endParaRPr sz="10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grpSp>
        <p:nvGrpSpPr>
          <p:cNvPr id="133" name="Google Shape;133;p23"/>
          <p:cNvGrpSpPr/>
          <p:nvPr/>
        </p:nvGrpSpPr>
        <p:grpSpPr>
          <a:xfrm>
            <a:off x="2271094" y="247342"/>
            <a:ext cx="4601817" cy="4648810"/>
            <a:chOff x="2820225" y="891450"/>
            <a:chExt cx="3175200" cy="3175200"/>
          </a:xfrm>
        </p:grpSpPr>
        <p:sp>
          <p:nvSpPr>
            <p:cNvPr id="134" name="Google Shape;134;p23"/>
            <p:cNvSpPr/>
            <p:nvPr/>
          </p:nvSpPr>
          <p:spPr>
            <a:xfrm rot="10800000">
              <a:off x="2820225" y="891450"/>
              <a:ext cx="3175200" cy="3175200"/>
            </a:xfrm>
            <a:prstGeom prst="blockArc">
              <a:avLst>
                <a:gd fmla="val 5399801" name="adj1"/>
                <a:gd fmla="val 3012680" name="adj2"/>
                <a:gd fmla="val 6939" name="adj3"/>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135" name="Google Shape;135;p23"/>
            <p:cNvSpPr/>
            <p:nvPr/>
          </p:nvSpPr>
          <p:spPr>
            <a:xfrm rot="10800000">
              <a:off x="3175023" y="1179900"/>
              <a:ext cx="450600" cy="450600"/>
            </a:xfrm>
            <a:prstGeom prst="rtTriangl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grpSp>
      <p:sp>
        <p:nvSpPr>
          <p:cNvPr id="136" name="Google Shape;136;p23"/>
          <p:cNvSpPr txBox="1"/>
          <p:nvPr/>
        </p:nvSpPr>
        <p:spPr>
          <a:xfrm>
            <a:off x="3623850" y="247350"/>
            <a:ext cx="2109300" cy="12879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Living-Learning Community: Sustainability Garden Home</a:t>
            </a:r>
            <a:endParaRPr sz="1800">
              <a:solidFill>
                <a:schemeClr val="dk1"/>
              </a:solidFill>
            </a:endParaRPr>
          </a:p>
        </p:txBody>
      </p:sp>
      <p:sp>
        <p:nvSpPr>
          <p:cNvPr id="137" name="Google Shape;137;p23"/>
          <p:cNvSpPr txBox="1"/>
          <p:nvPr/>
        </p:nvSpPr>
        <p:spPr>
          <a:xfrm>
            <a:off x="6050725" y="1887900"/>
            <a:ext cx="1695300" cy="1367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Daily Monitoring: </a:t>
            </a:r>
            <a:endParaRPr sz="1800">
              <a:solidFill>
                <a:schemeClr val="dk1"/>
              </a:solidFill>
            </a:endParaRPr>
          </a:p>
          <a:p>
            <a:pPr indent="0" lvl="0" marL="0" rtl="0" algn="l">
              <a:spcBef>
                <a:spcPts val="0"/>
              </a:spcBef>
              <a:spcAft>
                <a:spcPts val="0"/>
              </a:spcAft>
              <a:buNone/>
            </a:pPr>
            <a:r>
              <a:rPr lang="en" sz="1800">
                <a:solidFill>
                  <a:schemeClr val="dk1"/>
                </a:solidFill>
              </a:rPr>
              <a:t>What is happening?</a:t>
            </a:r>
            <a:endParaRPr sz="1800">
              <a:solidFill>
                <a:schemeClr val="dk1"/>
              </a:solidFill>
            </a:endParaRPr>
          </a:p>
        </p:txBody>
      </p:sp>
      <p:sp>
        <p:nvSpPr>
          <p:cNvPr id="138" name="Google Shape;138;p23"/>
          <p:cNvSpPr txBox="1"/>
          <p:nvPr/>
        </p:nvSpPr>
        <p:spPr>
          <a:xfrm>
            <a:off x="3440550" y="3904050"/>
            <a:ext cx="2109300" cy="9921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Distilling Ideas: What does what happened mean?</a:t>
            </a:r>
            <a:endParaRPr sz="1800">
              <a:solidFill>
                <a:schemeClr val="dk1"/>
              </a:solidFill>
            </a:endParaRPr>
          </a:p>
        </p:txBody>
      </p:sp>
      <p:sp>
        <p:nvSpPr>
          <p:cNvPr id="139" name="Google Shape;139;p23"/>
          <p:cNvSpPr txBox="1"/>
          <p:nvPr/>
        </p:nvSpPr>
        <p:spPr>
          <a:xfrm>
            <a:off x="1533450" y="1993800"/>
            <a:ext cx="1907100" cy="12879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Moving Forward: What needs tested? What should we do?</a:t>
            </a:r>
            <a:endParaRPr sz="1800">
              <a:solidFill>
                <a:schemeClr val="dk1"/>
              </a:solidFill>
            </a:endParaRPr>
          </a:p>
        </p:txBody>
      </p:sp>
      <p:sp>
        <p:nvSpPr>
          <p:cNvPr id="140" name="Google Shape;140;p23"/>
          <p:cNvSpPr txBox="1"/>
          <p:nvPr/>
        </p:nvSpPr>
        <p:spPr>
          <a:xfrm>
            <a:off x="0" y="4710000"/>
            <a:ext cx="20283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Figure 9: LLC Kolb’s Application</a:t>
            </a:r>
            <a:endParaRPr sz="10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1864800" y="3058850"/>
            <a:ext cx="5414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What are the b</a:t>
            </a:r>
            <a:r>
              <a:rPr lang="en" sz="3600"/>
              <a:t>enefits of collaborative learning?</a:t>
            </a:r>
            <a:endParaRPr sz="3600"/>
          </a:p>
        </p:txBody>
      </p:sp>
      <p:pic>
        <p:nvPicPr>
          <p:cNvPr id="146" name="Google Shape;146;p24"/>
          <p:cNvPicPr preferRelativeResize="0"/>
          <p:nvPr/>
        </p:nvPicPr>
        <p:blipFill>
          <a:blip r:embed="rId3">
            <a:alphaModFix/>
          </a:blip>
          <a:stretch>
            <a:fillRect/>
          </a:stretch>
        </p:blipFill>
        <p:spPr>
          <a:xfrm>
            <a:off x="3536025" y="986900"/>
            <a:ext cx="2071951" cy="20719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Did you like this video? Check out our most recent...it's just as awesome. https://livefor.video/recent&#10;&#10;Support The Movement: http://livefor.video/help&#10;Subscribe: https://livefor.video/subscribe&#10;Watch Our Most Recent Video: https://livefor.video/recent&#10;#LiveForAnother&#10;---&#10;In 2017, Clay and Dillon found out their friend since 5th grade had one year left to live. His cancer was back and the prognosis wasn’t looking good.&#10;&#10;Hearing that news, we decided to quit our jobs and drop out of college to create, experience, and document our bucket list. Overnight, this story went viral and our bucket list became a reality – from feeding the homeless to meeting Danny Devito, anything was possible. &#10;&#10;Then, after a few months of making viral videos around our bucket list, we aimed to cross off #4: break a world record. Our community beat the world recording for most bone marrow donor signups after launching a successful viral campaign, #LemonsForLeukemia. Fortunately for us, 11,000 people joined the bone marrow registry – one of them saving our friend’s life. &#10;&#10;We’ve seen the crazy things that happen when you spend just a little bit of effort to Live For Another, so we decided to create a documentary series about the adventure." id="151" name="Google Shape;151;p25" title="Trying to learn how to ride a bike as an adult">
            <a:hlinkClick r:id="rId3"/>
          </p:cNvPr>
          <p:cNvPicPr preferRelativeResize="0"/>
          <p:nvPr/>
        </p:nvPicPr>
        <p:blipFill>
          <a:blip r:embed="rId4">
            <a:alphaModFix/>
          </a:blip>
          <a:stretch>
            <a:fillRect/>
          </a:stretch>
        </p:blipFill>
        <p:spPr>
          <a:xfrm>
            <a:off x="0" y="-857250"/>
            <a:ext cx="9144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5106"/>
              <a:buFont typeface="Arial"/>
              <a:buNone/>
            </a:pPr>
            <a:r>
              <a:rPr lang="en" sz="2820">
                <a:latin typeface="Playfair Display"/>
                <a:ea typeface="Playfair Display"/>
                <a:cs typeface="Playfair Display"/>
                <a:sym typeface="Playfair Display"/>
              </a:rPr>
              <a:t>Introduction to Bicycle Riding - ES 101</a:t>
            </a:r>
            <a:endParaRPr/>
          </a:p>
        </p:txBody>
      </p:sp>
      <p:sp>
        <p:nvSpPr>
          <p:cNvPr id="157" name="Google Shape;157;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06400" lvl="0" marL="457200" rtl="0" algn="l">
              <a:lnSpc>
                <a:spcPct val="150000"/>
              </a:lnSpc>
              <a:spcBef>
                <a:spcPts val="0"/>
              </a:spcBef>
              <a:spcAft>
                <a:spcPts val="0"/>
              </a:spcAft>
              <a:buClr>
                <a:schemeClr val="dk1"/>
              </a:buClr>
              <a:buSzPts val="2800"/>
              <a:buFont typeface="Spectral"/>
              <a:buChar char="❏"/>
            </a:pPr>
            <a:r>
              <a:rPr lang="en" sz="2800">
                <a:solidFill>
                  <a:schemeClr val="dk1"/>
                </a:solidFill>
                <a:latin typeface="Spectral"/>
                <a:ea typeface="Spectral"/>
                <a:cs typeface="Spectral"/>
                <a:sym typeface="Spectral"/>
              </a:rPr>
              <a:t>Read </a:t>
            </a:r>
            <a:r>
              <a:rPr i="1" lang="en" sz="2800">
                <a:solidFill>
                  <a:schemeClr val="dk1"/>
                </a:solidFill>
                <a:latin typeface="Spectral"/>
                <a:ea typeface="Spectral"/>
                <a:cs typeface="Spectral"/>
                <a:sym typeface="Spectral"/>
              </a:rPr>
              <a:t>The History of Bicycles</a:t>
            </a:r>
            <a:endParaRPr i="1" sz="2800">
              <a:solidFill>
                <a:schemeClr val="dk1"/>
              </a:solidFill>
              <a:latin typeface="Spectral"/>
              <a:ea typeface="Spectral"/>
              <a:cs typeface="Spectral"/>
              <a:sym typeface="Spectral"/>
            </a:endParaRPr>
          </a:p>
          <a:p>
            <a:pPr indent="-406400" lvl="0" marL="457200" rtl="0" algn="l">
              <a:lnSpc>
                <a:spcPct val="150000"/>
              </a:lnSpc>
              <a:spcBef>
                <a:spcPts val="0"/>
              </a:spcBef>
              <a:spcAft>
                <a:spcPts val="0"/>
              </a:spcAft>
              <a:buClr>
                <a:schemeClr val="dk1"/>
              </a:buClr>
              <a:buSzPts val="2800"/>
              <a:buFont typeface="Spectral"/>
              <a:buChar char="❏"/>
            </a:pPr>
            <a:r>
              <a:rPr lang="en" sz="2800">
                <a:solidFill>
                  <a:schemeClr val="dk1"/>
                </a:solidFill>
                <a:latin typeface="Spectral"/>
                <a:ea typeface="Spectral"/>
                <a:cs typeface="Spectral"/>
                <a:sym typeface="Spectral"/>
              </a:rPr>
              <a:t>Read </a:t>
            </a:r>
            <a:r>
              <a:rPr i="1" lang="en" sz="2800">
                <a:solidFill>
                  <a:schemeClr val="dk1"/>
                </a:solidFill>
                <a:latin typeface="Spectral"/>
                <a:ea typeface="Spectral"/>
                <a:cs typeface="Spectral"/>
                <a:sym typeface="Spectral"/>
              </a:rPr>
              <a:t>The World’s Fastest Man</a:t>
            </a:r>
            <a:endParaRPr i="1" sz="2800">
              <a:solidFill>
                <a:schemeClr val="dk1"/>
              </a:solidFill>
              <a:latin typeface="Spectral"/>
              <a:ea typeface="Spectral"/>
              <a:cs typeface="Spectral"/>
              <a:sym typeface="Spectral"/>
            </a:endParaRPr>
          </a:p>
          <a:p>
            <a:pPr indent="-406400" lvl="0" marL="457200" rtl="0" algn="l">
              <a:lnSpc>
                <a:spcPct val="150000"/>
              </a:lnSpc>
              <a:spcBef>
                <a:spcPts val="0"/>
              </a:spcBef>
              <a:spcAft>
                <a:spcPts val="0"/>
              </a:spcAft>
              <a:buClr>
                <a:schemeClr val="dk1"/>
              </a:buClr>
              <a:buSzPts val="2800"/>
              <a:buFont typeface="Spectral"/>
              <a:buChar char="❏"/>
            </a:pPr>
            <a:r>
              <a:rPr lang="en" sz="2800">
                <a:solidFill>
                  <a:schemeClr val="dk1"/>
                </a:solidFill>
                <a:latin typeface="Spectral"/>
                <a:ea typeface="Spectral"/>
                <a:cs typeface="Spectral"/>
                <a:sym typeface="Spectral"/>
              </a:rPr>
              <a:t>Read </a:t>
            </a:r>
            <a:r>
              <a:rPr i="1" lang="en" sz="2800">
                <a:solidFill>
                  <a:schemeClr val="dk1"/>
                </a:solidFill>
                <a:latin typeface="Spectral"/>
                <a:ea typeface="Spectral"/>
                <a:cs typeface="Spectral"/>
                <a:sym typeface="Spectral"/>
              </a:rPr>
              <a:t>How Cycling Can Save the World</a:t>
            </a:r>
            <a:endParaRPr i="1" sz="2800">
              <a:solidFill>
                <a:schemeClr val="dk1"/>
              </a:solidFill>
              <a:latin typeface="Spectral"/>
              <a:ea typeface="Spectral"/>
              <a:cs typeface="Spectral"/>
              <a:sym typeface="Spectral"/>
            </a:endParaRPr>
          </a:p>
          <a:p>
            <a:pPr indent="-406400" lvl="0" marL="457200" rtl="0" algn="l">
              <a:lnSpc>
                <a:spcPct val="150000"/>
              </a:lnSpc>
              <a:spcBef>
                <a:spcPts val="0"/>
              </a:spcBef>
              <a:spcAft>
                <a:spcPts val="0"/>
              </a:spcAft>
              <a:buClr>
                <a:schemeClr val="dk1"/>
              </a:buClr>
              <a:buSzPts val="2800"/>
              <a:buFont typeface="Spectral"/>
              <a:buChar char="❏"/>
            </a:pPr>
            <a:r>
              <a:rPr lang="en" sz="2800">
                <a:solidFill>
                  <a:schemeClr val="dk1"/>
                </a:solidFill>
                <a:latin typeface="Spectral"/>
                <a:ea typeface="Spectral"/>
                <a:cs typeface="Spectral"/>
                <a:sym typeface="Spectral"/>
              </a:rPr>
              <a:t>Watch the Tour de France highlight video</a:t>
            </a:r>
            <a:endParaRPr sz="2800">
              <a:solidFill>
                <a:schemeClr val="dk1"/>
              </a:solidFill>
              <a:latin typeface="Spectral"/>
              <a:ea typeface="Spectral"/>
              <a:cs typeface="Spectral"/>
              <a:sym typeface="Spectral"/>
            </a:endParaRPr>
          </a:p>
          <a:p>
            <a:pPr indent="-406400" lvl="0" marL="457200" rtl="0" algn="l">
              <a:lnSpc>
                <a:spcPct val="150000"/>
              </a:lnSpc>
              <a:spcBef>
                <a:spcPts val="0"/>
              </a:spcBef>
              <a:spcAft>
                <a:spcPts val="0"/>
              </a:spcAft>
              <a:buClr>
                <a:schemeClr val="dk1"/>
              </a:buClr>
              <a:buSzPts val="2800"/>
              <a:buFont typeface="Spectral"/>
              <a:buChar char="❏"/>
            </a:pPr>
            <a:r>
              <a:rPr lang="en" sz="2800">
                <a:solidFill>
                  <a:schemeClr val="dk1"/>
                </a:solidFill>
                <a:latin typeface="Spectral"/>
                <a:ea typeface="Spectral"/>
                <a:cs typeface="Spectral"/>
                <a:sym typeface="Spectral"/>
              </a:rPr>
              <a:t>Go Ride a Bike (You will be graded…)</a:t>
            </a:r>
            <a:endParaRPr/>
          </a:p>
        </p:txBody>
      </p:sp>
      <p:pic>
        <p:nvPicPr>
          <p:cNvPr id="158" name="Google Shape;158;p26"/>
          <p:cNvPicPr preferRelativeResize="0"/>
          <p:nvPr/>
        </p:nvPicPr>
        <p:blipFill>
          <a:blip r:embed="rId3">
            <a:alphaModFix/>
          </a:blip>
          <a:stretch>
            <a:fillRect/>
          </a:stretch>
        </p:blipFill>
        <p:spPr>
          <a:xfrm>
            <a:off x="6512675" y="319550"/>
            <a:ext cx="2435226" cy="24352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7"/>
          <p:cNvPicPr preferRelativeResize="0"/>
          <p:nvPr/>
        </p:nvPicPr>
        <p:blipFill>
          <a:blip r:embed="rId3">
            <a:alphaModFix/>
          </a:blip>
          <a:stretch>
            <a:fillRect/>
          </a:stretch>
        </p:blipFill>
        <p:spPr>
          <a:xfrm>
            <a:off x="960975" y="811525"/>
            <a:ext cx="7222051" cy="4179575"/>
          </a:xfrm>
          <a:prstGeom prst="rect">
            <a:avLst/>
          </a:prstGeom>
          <a:noFill/>
          <a:ln cap="flat" cmpd="sng" w="28575">
            <a:solidFill>
              <a:srgbClr val="ADD3D0"/>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pSp>
        <p:nvGrpSpPr>
          <p:cNvPr id="168" name="Google Shape;168;p28"/>
          <p:cNvGrpSpPr/>
          <p:nvPr/>
        </p:nvGrpSpPr>
        <p:grpSpPr>
          <a:xfrm>
            <a:off x="3450244" y="169779"/>
            <a:ext cx="4601817" cy="4648810"/>
            <a:chOff x="2820225" y="891450"/>
            <a:chExt cx="3175200" cy="3175200"/>
          </a:xfrm>
        </p:grpSpPr>
        <p:sp>
          <p:nvSpPr>
            <p:cNvPr id="169" name="Google Shape;169;p28"/>
            <p:cNvSpPr/>
            <p:nvPr/>
          </p:nvSpPr>
          <p:spPr>
            <a:xfrm rot="10800000">
              <a:off x="2820225" y="891450"/>
              <a:ext cx="3175200" cy="3175200"/>
            </a:xfrm>
            <a:prstGeom prst="blockArc">
              <a:avLst>
                <a:gd fmla="val 5399801" name="adj1"/>
                <a:gd fmla="val 3012680" name="adj2"/>
                <a:gd fmla="val 6939" name="adj3"/>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170" name="Google Shape;170;p28"/>
            <p:cNvSpPr/>
            <p:nvPr/>
          </p:nvSpPr>
          <p:spPr>
            <a:xfrm rot="10800000">
              <a:off x="3175023" y="1179900"/>
              <a:ext cx="450600" cy="450600"/>
            </a:xfrm>
            <a:prstGeom prst="rtTriangl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grpSp>
      <p:grpSp>
        <p:nvGrpSpPr>
          <p:cNvPr id="171" name="Google Shape;171;p28"/>
          <p:cNvGrpSpPr/>
          <p:nvPr/>
        </p:nvGrpSpPr>
        <p:grpSpPr>
          <a:xfrm>
            <a:off x="4867304" y="62"/>
            <a:ext cx="2189902" cy="1717349"/>
            <a:chOff x="3798075" y="775532"/>
            <a:chExt cx="1332300" cy="914700"/>
          </a:xfrm>
        </p:grpSpPr>
        <p:sp>
          <p:nvSpPr>
            <p:cNvPr id="172" name="Google Shape;172;p28"/>
            <p:cNvSpPr/>
            <p:nvPr/>
          </p:nvSpPr>
          <p:spPr>
            <a:xfrm>
              <a:off x="3798075" y="1060532"/>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Roboto"/>
                  <a:ea typeface="Roboto"/>
                  <a:cs typeface="Roboto"/>
                  <a:sym typeface="Roboto"/>
                </a:rPr>
                <a:t>Build model and write out instructions</a:t>
              </a:r>
              <a:endParaRPr sz="2100">
                <a:solidFill>
                  <a:srgbClr val="FFFFFF"/>
                </a:solidFill>
              </a:endParaRPr>
            </a:p>
          </p:txBody>
        </p:sp>
        <p:sp>
          <p:nvSpPr>
            <p:cNvPr id="173" name="Google Shape;173;p28"/>
            <p:cNvSpPr/>
            <p:nvPr/>
          </p:nvSpPr>
          <p:spPr>
            <a:xfrm>
              <a:off x="3798075" y="775532"/>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Roboto"/>
                  <a:ea typeface="Roboto"/>
                  <a:cs typeface="Roboto"/>
                  <a:sym typeface="Roboto"/>
                </a:rPr>
                <a:t>Concrete Experience</a:t>
              </a:r>
              <a:endParaRPr sz="1500">
                <a:solidFill>
                  <a:srgbClr val="FFFFFF"/>
                </a:solidFill>
              </a:endParaRPr>
            </a:p>
          </p:txBody>
        </p:sp>
      </p:grpSp>
      <p:grpSp>
        <p:nvGrpSpPr>
          <p:cNvPr id="174" name="Google Shape;174;p28"/>
          <p:cNvGrpSpPr/>
          <p:nvPr/>
        </p:nvGrpSpPr>
        <p:grpSpPr>
          <a:xfrm>
            <a:off x="6798351" y="1846037"/>
            <a:ext cx="2293952" cy="1756492"/>
            <a:chOff x="5130380" y="2071481"/>
            <a:chExt cx="1582800" cy="1199708"/>
          </a:xfrm>
        </p:grpSpPr>
        <p:sp>
          <p:nvSpPr>
            <p:cNvPr id="175" name="Google Shape;175;p28"/>
            <p:cNvSpPr/>
            <p:nvPr/>
          </p:nvSpPr>
          <p:spPr>
            <a:xfrm>
              <a:off x="5130380" y="2356489"/>
              <a:ext cx="1582800" cy="914700"/>
            </a:xfrm>
            <a:prstGeom prst="rect">
              <a:avLst/>
            </a:prstGeom>
            <a:solidFill>
              <a:srgbClr val="1B786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Roboto"/>
                  <a:ea typeface="Roboto"/>
                  <a:cs typeface="Roboto"/>
                  <a:sym typeface="Roboto"/>
                </a:rPr>
                <a:t>Where did the other team struggle in your instructions?</a:t>
              </a:r>
              <a:endParaRPr sz="1500">
                <a:solidFill>
                  <a:srgbClr val="FFFFFF"/>
                </a:solidFill>
                <a:latin typeface="Roboto"/>
                <a:ea typeface="Roboto"/>
                <a:cs typeface="Roboto"/>
                <a:sym typeface="Roboto"/>
              </a:endParaRPr>
            </a:p>
          </p:txBody>
        </p:sp>
        <p:sp>
          <p:nvSpPr>
            <p:cNvPr id="176" name="Google Shape;176;p28"/>
            <p:cNvSpPr/>
            <p:nvPr/>
          </p:nvSpPr>
          <p:spPr>
            <a:xfrm>
              <a:off x="5130380" y="2071481"/>
              <a:ext cx="15828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Roboto"/>
                  <a:ea typeface="Roboto"/>
                  <a:cs typeface="Roboto"/>
                  <a:sym typeface="Roboto"/>
                </a:rPr>
                <a:t>Reflective Observation</a:t>
              </a:r>
              <a:endParaRPr sz="1500">
                <a:solidFill>
                  <a:srgbClr val="FFFFFF"/>
                </a:solidFill>
              </a:endParaRPr>
            </a:p>
          </p:txBody>
        </p:sp>
      </p:grpSp>
      <p:grpSp>
        <p:nvGrpSpPr>
          <p:cNvPr id="177" name="Google Shape;177;p28"/>
          <p:cNvGrpSpPr/>
          <p:nvPr/>
        </p:nvGrpSpPr>
        <p:grpSpPr>
          <a:xfrm>
            <a:off x="4608455" y="3602527"/>
            <a:ext cx="2189902" cy="1540904"/>
            <a:chOff x="3798075" y="3373802"/>
            <a:chExt cx="1332300" cy="914700"/>
          </a:xfrm>
        </p:grpSpPr>
        <p:sp>
          <p:nvSpPr>
            <p:cNvPr id="178" name="Google Shape;178;p28"/>
            <p:cNvSpPr/>
            <p:nvPr/>
          </p:nvSpPr>
          <p:spPr>
            <a:xfrm>
              <a:off x="3798075" y="3658802"/>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Roboto"/>
                  <a:ea typeface="Roboto"/>
                  <a:cs typeface="Roboto"/>
                  <a:sym typeface="Roboto"/>
                </a:rPr>
                <a:t>What needs to be iterated in your instructions to make them effective?</a:t>
              </a:r>
              <a:endParaRPr sz="2100">
                <a:solidFill>
                  <a:srgbClr val="FFFFFF"/>
                </a:solidFill>
              </a:endParaRPr>
            </a:p>
          </p:txBody>
        </p:sp>
        <p:sp>
          <p:nvSpPr>
            <p:cNvPr id="179" name="Google Shape;179;p28"/>
            <p:cNvSpPr/>
            <p:nvPr/>
          </p:nvSpPr>
          <p:spPr>
            <a:xfrm>
              <a:off x="3798075" y="3373802"/>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Roboto"/>
                  <a:ea typeface="Roboto"/>
                  <a:cs typeface="Roboto"/>
                  <a:sym typeface="Roboto"/>
                </a:rPr>
                <a:t>Abstract Conceptualization</a:t>
              </a:r>
              <a:endParaRPr sz="1500">
                <a:solidFill>
                  <a:srgbClr val="FFFFFF"/>
                </a:solidFill>
              </a:endParaRPr>
            </a:p>
          </p:txBody>
        </p:sp>
      </p:grpSp>
      <p:grpSp>
        <p:nvGrpSpPr>
          <p:cNvPr id="180" name="Google Shape;180;p28"/>
          <p:cNvGrpSpPr/>
          <p:nvPr/>
        </p:nvGrpSpPr>
        <p:grpSpPr>
          <a:xfrm>
            <a:off x="2573509" y="1695770"/>
            <a:ext cx="2293954" cy="1540904"/>
            <a:chOff x="2465775" y="2071477"/>
            <a:chExt cx="1332300" cy="914700"/>
          </a:xfrm>
        </p:grpSpPr>
        <p:sp>
          <p:nvSpPr>
            <p:cNvPr id="181" name="Google Shape;181;p28"/>
            <p:cNvSpPr/>
            <p:nvPr/>
          </p:nvSpPr>
          <p:spPr>
            <a:xfrm>
              <a:off x="2465775" y="2356477"/>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Roboto"/>
                  <a:ea typeface="Roboto"/>
                  <a:cs typeface="Roboto"/>
                  <a:sym typeface="Roboto"/>
                </a:rPr>
                <a:t>Reiterated instructions</a:t>
              </a:r>
              <a:endParaRPr sz="2100">
                <a:solidFill>
                  <a:srgbClr val="FFFFFF"/>
                </a:solidFill>
              </a:endParaRPr>
            </a:p>
          </p:txBody>
        </p:sp>
        <p:sp>
          <p:nvSpPr>
            <p:cNvPr id="182" name="Google Shape;182;p28"/>
            <p:cNvSpPr/>
            <p:nvPr/>
          </p:nvSpPr>
          <p:spPr>
            <a:xfrm>
              <a:off x="2465775" y="2071477"/>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Roboto"/>
                  <a:ea typeface="Roboto"/>
                  <a:cs typeface="Roboto"/>
                  <a:sym typeface="Roboto"/>
                </a:rPr>
                <a:t>Active Experimentation</a:t>
              </a:r>
              <a:endParaRPr sz="1500">
                <a:solidFill>
                  <a:srgbClr val="FFFFFF"/>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311700" y="398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Brainstorming </a:t>
            </a:r>
            <a:endParaRPr sz="3600"/>
          </a:p>
        </p:txBody>
      </p:sp>
      <p:pic>
        <p:nvPicPr>
          <p:cNvPr id="188" name="Google Shape;188;p29"/>
          <p:cNvPicPr preferRelativeResize="0"/>
          <p:nvPr/>
        </p:nvPicPr>
        <p:blipFill rotWithShape="1">
          <a:blip r:embed="rId3">
            <a:alphaModFix/>
          </a:blip>
          <a:srcRect b="0" l="0" r="0" t="20337"/>
          <a:stretch/>
        </p:blipFill>
        <p:spPr>
          <a:xfrm>
            <a:off x="2692775" y="1198575"/>
            <a:ext cx="4722800" cy="3762300"/>
          </a:xfrm>
          <a:prstGeom prst="rect">
            <a:avLst/>
          </a:prstGeom>
          <a:noFill/>
          <a:ln>
            <a:noFill/>
          </a:ln>
        </p:spPr>
      </p:pic>
      <p:sp>
        <p:nvSpPr>
          <p:cNvPr id="189" name="Google Shape;189;p29"/>
          <p:cNvSpPr txBox="1"/>
          <p:nvPr/>
        </p:nvSpPr>
        <p:spPr>
          <a:xfrm>
            <a:off x="105950" y="4810225"/>
            <a:ext cx="7678800" cy="2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Figure 10: Brainstorming. From: https://twuwritesite.wordpress.com/2018/09/11/brainstorming-considering-audience-purpose-format/</a:t>
            </a:r>
            <a:endParaRPr sz="10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0"/>
          <p:cNvPicPr preferRelativeResize="0"/>
          <p:nvPr/>
        </p:nvPicPr>
        <p:blipFill>
          <a:blip r:embed="rId3">
            <a:alphaModFix/>
          </a:blip>
          <a:stretch>
            <a:fillRect/>
          </a:stretch>
        </p:blipFill>
        <p:spPr>
          <a:xfrm>
            <a:off x="21000" y="30900"/>
            <a:ext cx="4629301" cy="5112600"/>
          </a:xfrm>
          <a:prstGeom prst="rect">
            <a:avLst/>
          </a:prstGeom>
          <a:noFill/>
          <a:ln>
            <a:noFill/>
          </a:ln>
        </p:spPr>
      </p:pic>
      <p:sp>
        <p:nvSpPr>
          <p:cNvPr id="195" name="Google Shape;195;p30"/>
          <p:cNvSpPr txBox="1"/>
          <p:nvPr>
            <p:ph type="title"/>
          </p:nvPr>
        </p:nvSpPr>
        <p:spPr>
          <a:xfrm>
            <a:off x="0" y="3498000"/>
            <a:ext cx="4629300" cy="1200300"/>
          </a:xfrm>
          <a:prstGeom prst="rect">
            <a:avLst/>
          </a:prstGeom>
          <a:solidFill>
            <a:srgbClr val="8BFFF1">
              <a:alpha val="69800"/>
            </a:srgbClr>
          </a:solid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5C51"/>
              </a:buClr>
              <a:buSzPts val="3300"/>
              <a:buFont typeface="Calibri"/>
              <a:buNone/>
            </a:pPr>
            <a:r>
              <a:t/>
            </a:r>
            <a:endParaRPr b="1"/>
          </a:p>
          <a:p>
            <a:pPr indent="0" lvl="0" marL="0" rtl="0" algn="ctr">
              <a:lnSpc>
                <a:spcPct val="90000"/>
              </a:lnSpc>
              <a:spcBef>
                <a:spcPts val="0"/>
              </a:spcBef>
              <a:spcAft>
                <a:spcPts val="0"/>
              </a:spcAft>
              <a:buClr>
                <a:srgbClr val="005C51"/>
              </a:buClr>
              <a:buSzPts val="3300"/>
              <a:buFont typeface="Calibri"/>
              <a:buNone/>
            </a:pPr>
            <a:r>
              <a:rPr b="1" lang="en">
                <a:solidFill>
                  <a:schemeClr val="lt1"/>
                </a:solidFill>
              </a:rPr>
              <a:t>Where We Have Been…</a:t>
            </a:r>
            <a:r>
              <a:rPr b="1" lang="en"/>
              <a:t> </a:t>
            </a:r>
            <a:endParaRPr b="1"/>
          </a:p>
          <a:p>
            <a:pPr indent="0" lvl="0" marL="0" rtl="0" algn="ctr">
              <a:lnSpc>
                <a:spcPct val="90000"/>
              </a:lnSpc>
              <a:spcBef>
                <a:spcPts val="0"/>
              </a:spcBef>
              <a:spcAft>
                <a:spcPts val="0"/>
              </a:spcAft>
              <a:buClr>
                <a:srgbClr val="005C51"/>
              </a:buClr>
              <a:buSzPts val="3300"/>
              <a:buFont typeface="Calibri"/>
              <a:buNone/>
            </a:pPr>
            <a:r>
              <a:t/>
            </a:r>
            <a:endParaRPr sz="2300"/>
          </a:p>
        </p:txBody>
      </p:sp>
      <p:sp>
        <p:nvSpPr>
          <p:cNvPr id="196" name="Google Shape;196;p30"/>
          <p:cNvSpPr txBox="1"/>
          <p:nvPr/>
        </p:nvSpPr>
        <p:spPr>
          <a:xfrm>
            <a:off x="0" y="0"/>
            <a:ext cx="4551000" cy="19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chemeClr val="lt1"/>
                </a:solidFill>
                <a:latin typeface="Calibri"/>
                <a:ea typeface="Calibri"/>
                <a:cs typeface="Calibri"/>
                <a:sym typeface="Calibri"/>
              </a:rPr>
              <a:t>Figure 11. Rearview mirror. From https://blogs.covchurch.org/delp/?p=6872</a:t>
            </a:r>
            <a:endParaRPr sz="800"/>
          </a:p>
        </p:txBody>
      </p:sp>
      <p:sp>
        <p:nvSpPr>
          <p:cNvPr id="197" name="Google Shape;197;p30"/>
          <p:cNvSpPr txBox="1"/>
          <p:nvPr/>
        </p:nvSpPr>
        <p:spPr>
          <a:xfrm>
            <a:off x="4798625" y="1107600"/>
            <a:ext cx="4227300" cy="2928300"/>
          </a:xfrm>
          <a:prstGeom prst="rect">
            <a:avLst/>
          </a:prstGeom>
          <a:noFill/>
          <a:ln cap="flat" cmpd="sng" w="9525">
            <a:solidFill>
              <a:schemeClr val="dk1"/>
            </a:solidFill>
            <a:prstDash val="solid"/>
            <a:round/>
            <a:headEnd len="sm" w="sm" type="none"/>
            <a:tailEnd len="sm" w="sm" type="none"/>
          </a:ln>
        </p:spPr>
        <p:txBody>
          <a:bodyPr anchorCtr="0" anchor="t" bIns="68575" lIns="68575" spcFirstLastPara="1" rIns="68575" wrap="square" tIns="68575">
            <a:spAutoFit/>
          </a:bodyPr>
          <a:lstStyle/>
          <a:p>
            <a:pPr indent="-412750" lvl="0" marL="457200" rtl="0" algn="l">
              <a:lnSpc>
                <a:spcPct val="105000"/>
              </a:lnSpc>
              <a:spcBef>
                <a:spcPts val="0"/>
              </a:spcBef>
              <a:spcAft>
                <a:spcPts val="0"/>
              </a:spcAft>
              <a:buClr>
                <a:schemeClr val="dk1"/>
              </a:buClr>
              <a:buSzPts val="2900"/>
              <a:buChar char="●"/>
            </a:pPr>
            <a:r>
              <a:rPr lang="en" sz="2900">
                <a:solidFill>
                  <a:schemeClr val="dk1"/>
                </a:solidFill>
              </a:rPr>
              <a:t>Experiential Learning Cycle</a:t>
            </a:r>
            <a:endParaRPr sz="2900">
              <a:solidFill>
                <a:schemeClr val="dk1"/>
              </a:solidFill>
            </a:endParaRPr>
          </a:p>
          <a:p>
            <a:pPr indent="-412750" lvl="0" marL="457200" rtl="0" algn="l">
              <a:lnSpc>
                <a:spcPct val="105000"/>
              </a:lnSpc>
              <a:spcBef>
                <a:spcPts val="0"/>
              </a:spcBef>
              <a:spcAft>
                <a:spcPts val="0"/>
              </a:spcAft>
              <a:buClr>
                <a:schemeClr val="dk1"/>
              </a:buClr>
              <a:buSzPts val="2900"/>
              <a:buChar char="●"/>
            </a:pPr>
            <a:r>
              <a:rPr lang="en" sz="2900">
                <a:solidFill>
                  <a:schemeClr val="dk1"/>
                </a:solidFill>
              </a:rPr>
              <a:t>Large Scale Projects</a:t>
            </a:r>
            <a:endParaRPr sz="2900">
              <a:solidFill>
                <a:schemeClr val="dk1"/>
              </a:solidFill>
            </a:endParaRPr>
          </a:p>
          <a:p>
            <a:pPr indent="-412750" lvl="0" marL="457200" rtl="0" algn="l">
              <a:lnSpc>
                <a:spcPct val="105000"/>
              </a:lnSpc>
              <a:spcBef>
                <a:spcPts val="0"/>
              </a:spcBef>
              <a:spcAft>
                <a:spcPts val="0"/>
              </a:spcAft>
              <a:buClr>
                <a:schemeClr val="dk1"/>
              </a:buClr>
              <a:buSzPts val="2900"/>
              <a:buChar char="●"/>
            </a:pPr>
            <a:r>
              <a:rPr lang="en" sz="2900">
                <a:solidFill>
                  <a:schemeClr val="dk1"/>
                </a:solidFill>
              </a:rPr>
              <a:t>Smaller Scale Projects</a:t>
            </a:r>
            <a:endParaRPr sz="2900">
              <a:solidFill>
                <a:schemeClr val="dk1"/>
              </a:solidFill>
            </a:endParaRPr>
          </a:p>
          <a:p>
            <a:pPr indent="-412750" lvl="0" marL="457200" rtl="0" algn="l">
              <a:lnSpc>
                <a:spcPct val="105000"/>
              </a:lnSpc>
              <a:spcBef>
                <a:spcPts val="0"/>
              </a:spcBef>
              <a:spcAft>
                <a:spcPts val="0"/>
              </a:spcAft>
              <a:buClr>
                <a:schemeClr val="dk1"/>
              </a:buClr>
              <a:buSzPts val="2900"/>
              <a:buChar char="●"/>
            </a:pPr>
            <a:r>
              <a:rPr lang="en" sz="2900">
                <a:solidFill>
                  <a:schemeClr val="dk1"/>
                </a:solidFill>
              </a:rPr>
              <a:t>In Your Context</a:t>
            </a:r>
            <a:endParaRPr sz="29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Presenter Contact Information</a:t>
            </a:r>
            <a:endParaRPr sz="3600"/>
          </a:p>
        </p:txBody>
      </p:sp>
      <p:sp>
        <p:nvSpPr>
          <p:cNvPr id="203" name="Google Shape;203;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Jordan Blank, Goshen College,</a:t>
            </a:r>
            <a:r>
              <a:rPr lang="en"/>
              <a:t> </a:t>
            </a:r>
            <a:r>
              <a:rPr lang="en" u="sng">
                <a:solidFill>
                  <a:schemeClr val="hlink"/>
                </a:solidFill>
                <a:hlinkClick r:id="rId3"/>
              </a:rPr>
              <a:t>jblank@goshen.edu</a:t>
            </a:r>
            <a:endParaRPr/>
          </a:p>
          <a:p>
            <a:pPr indent="0" lvl="0" marL="0" rtl="0" algn="l">
              <a:spcBef>
                <a:spcPts val="1200"/>
              </a:spcBef>
              <a:spcAft>
                <a:spcPts val="1200"/>
              </a:spcAft>
              <a:buNone/>
            </a:pPr>
            <a:r>
              <a:rPr lang="en">
                <a:solidFill>
                  <a:schemeClr val="dk1"/>
                </a:solidFill>
              </a:rPr>
              <a:t>Michelle Blank, Goshen College, </a:t>
            </a:r>
            <a:r>
              <a:rPr lang="en" u="sng">
                <a:solidFill>
                  <a:schemeClr val="hlink"/>
                </a:solidFill>
                <a:hlinkClick r:id="rId4"/>
              </a:rPr>
              <a:t>mblank@goshen.edu</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0" y="0"/>
            <a:ext cx="9143999" cy="3884704"/>
          </a:xfrm>
          <a:prstGeom prst="rect">
            <a:avLst/>
          </a:prstGeom>
          <a:noFill/>
          <a:ln>
            <a:noFill/>
          </a:ln>
        </p:spPr>
      </p:pic>
      <p:sp>
        <p:nvSpPr>
          <p:cNvPr id="70" name="Google Shape;70;p15"/>
          <p:cNvSpPr txBox="1"/>
          <p:nvPr>
            <p:ph idx="1" type="body"/>
          </p:nvPr>
        </p:nvSpPr>
        <p:spPr>
          <a:xfrm>
            <a:off x="298450" y="4348200"/>
            <a:ext cx="8675700" cy="10365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None/>
            </a:pPr>
            <a:r>
              <a:rPr lang="en" sz="2230">
                <a:solidFill>
                  <a:schemeClr val="dk1"/>
                </a:solidFill>
              </a:rPr>
              <a:t>Slide your penny from the edge of the table into the tape box…  You have three attempts to do so</a:t>
            </a:r>
            <a:endParaRPr sz="2230">
              <a:solidFill>
                <a:schemeClr val="dk1"/>
              </a:solidFill>
            </a:endParaRPr>
          </a:p>
          <a:p>
            <a:pPr indent="0" lvl="0" marL="457200" rtl="0" algn="l">
              <a:lnSpc>
                <a:spcPct val="95000"/>
              </a:lnSpc>
              <a:spcBef>
                <a:spcPts val="1200"/>
              </a:spcBef>
              <a:spcAft>
                <a:spcPts val="1200"/>
              </a:spcAft>
              <a:buSzPts val="935"/>
              <a:buNone/>
            </a:pPr>
            <a:r>
              <a:t/>
            </a:r>
            <a:endParaRPr sz="2230"/>
          </a:p>
        </p:txBody>
      </p:sp>
      <p:sp>
        <p:nvSpPr>
          <p:cNvPr id="71" name="Google Shape;71;p15"/>
          <p:cNvSpPr txBox="1"/>
          <p:nvPr/>
        </p:nvSpPr>
        <p:spPr>
          <a:xfrm>
            <a:off x="0" y="3884700"/>
            <a:ext cx="5866800" cy="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Figure 2. Assorted Coins. From https://www.immihelp.com/usa-currency-coins/</a:t>
            </a:r>
            <a:endParaRPr sz="10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ctrTitle"/>
          </p:nvPr>
        </p:nvSpPr>
        <p:spPr>
          <a:xfrm>
            <a:off x="192450" y="744575"/>
            <a:ext cx="87591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900">
                <a:solidFill>
                  <a:srgbClr val="0A0A0A"/>
                </a:solidFill>
                <a:highlight>
                  <a:srgbClr val="FEFEFE"/>
                </a:highlight>
              </a:rPr>
              <a:t>Collaborative Experiential Learning: </a:t>
            </a:r>
            <a:endParaRPr b="1" sz="3900">
              <a:solidFill>
                <a:srgbClr val="0A0A0A"/>
              </a:solidFill>
              <a:highlight>
                <a:srgbClr val="FEFEFE"/>
              </a:highlight>
            </a:endParaRPr>
          </a:p>
          <a:p>
            <a:pPr indent="0" lvl="0" marL="0" rtl="0" algn="ctr">
              <a:spcBef>
                <a:spcPts val="0"/>
              </a:spcBef>
              <a:spcAft>
                <a:spcPts val="0"/>
              </a:spcAft>
              <a:buNone/>
            </a:pPr>
            <a:r>
              <a:rPr b="1" lang="en" sz="3900">
                <a:solidFill>
                  <a:srgbClr val="0A0A0A"/>
                </a:solidFill>
                <a:highlight>
                  <a:srgbClr val="FEFEFE"/>
                </a:highlight>
              </a:rPr>
              <a:t>Understanding and Application</a:t>
            </a:r>
            <a:endParaRPr sz="7900"/>
          </a:p>
        </p:txBody>
      </p:sp>
      <p:sp>
        <p:nvSpPr>
          <p:cNvPr id="77" name="Google Shape;77;p16"/>
          <p:cNvSpPr txBox="1"/>
          <p:nvPr>
            <p:ph idx="1" type="subTitle"/>
          </p:nvPr>
        </p:nvSpPr>
        <p:spPr>
          <a:xfrm>
            <a:off x="36600" y="3046050"/>
            <a:ext cx="9070800" cy="792600"/>
          </a:xfrm>
          <a:prstGeom prst="rect">
            <a:avLst/>
          </a:prstGeom>
        </p:spPr>
        <p:txBody>
          <a:bodyPr anchorCtr="0" anchor="t" bIns="91425" lIns="91425" spcFirstLastPara="1" rIns="91425" wrap="square" tIns="91425">
            <a:normAutofit/>
          </a:bodyPr>
          <a:lstStyle/>
          <a:p>
            <a:pPr indent="0" lvl="0" marL="0" rtl="0" algn="ctr">
              <a:lnSpc>
                <a:spcPct val="90000"/>
              </a:lnSpc>
              <a:spcBef>
                <a:spcPts val="0"/>
              </a:spcBef>
              <a:spcAft>
                <a:spcPts val="0"/>
              </a:spcAft>
              <a:buNone/>
            </a:pPr>
            <a:r>
              <a:rPr lang="en" sz="2000"/>
              <a:t>Presenters</a:t>
            </a:r>
            <a:r>
              <a:rPr lang="en" sz="2000"/>
              <a:t>: Jordan Blank and Michelle Blank, Goshen College</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descr="Image result for journey wooded path" id="82" name="Google Shape;82;p17"/>
          <p:cNvPicPr preferRelativeResize="0"/>
          <p:nvPr/>
        </p:nvPicPr>
        <p:blipFill rotWithShape="1">
          <a:blip r:embed="rId3">
            <a:alphaModFix/>
          </a:blip>
          <a:srcRect b="0" l="0" r="0" t="0"/>
          <a:stretch/>
        </p:blipFill>
        <p:spPr>
          <a:xfrm>
            <a:off x="0" y="0"/>
            <a:ext cx="4629151" cy="5143499"/>
          </a:xfrm>
          <a:prstGeom prst="rect">
            <a:avLst/>
          </a:prstGeom>
          <a:noFill/>
          <a:ln>
            <a:noFill/>
          </a:ln>
        </p:spPr>
      </p:pic>
      <p:sp>
        <p:nvSpPr>
          <p:cNvPr id="83" name="Google Shape;83;p17"/>
          <p:cNvSpPr txBox="1"/>
          <p:nvPr>
            <p:ph type="title"/>
          </p:nvPr>
        </p:nvSpPr>
        <p:spPr>
          <a:xfrm>
            <a:off x="0" y="3498000"/>
            <a:ext cx="4629300" cy="1200300"/>
          </a:xfrm>
          <a:prstGeom prst="rect">
            <a:avLst/>
          </a:prstGeom>
          <a:solidFill>
            <a:srgbClr val="8BFFF1">
              <a:alpha val="69800"/>
            </a:srgbClr>
          </a:solid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5C51"/>
              </a:buClr>
              <a:buSzPts val="3300"/>
              <a:buFont typeface="Calibri"/>
              <a:buNone/>
            </a:pPr>
            <a:r>
              <a:t/>
            </a:r>
            <a:endParaRPr b="1"/>
          </a:p>
          <a:p>
            <a:pPr indent="0" lvl="0" marL="0" rtl="0" algn="ctr">
              <a:lnSpc>
                <a:spcPct val="90000"/>
              </a:lnSpc>
              <a:spcBef>
                <a:spcPts val="0"/>
              </a:spcBef>
              <a:spcAft>
                <a:spcPts val="0"/>
              </a:spcAft>
              <a:buClr>
                <a:srgbClr val="005C51"/>
              </a:buClr>
              <a:buSzPts val="3300"/>
              <a:buFont typeface="Calibri"/>
              <a:buNone/>
            </a:pPr>
            <a:r>
              <a:rPr b="1" lang="en"/>
              <a:t>The Plan for Our Journey </a:t>
            </a:r>
            <a:endParaRPr b="1"/>
          </a:p>
          <a:p>
            <a:pPr indent="0" lvl="0" marL="0" rtl="0" algn="ctr">
              <a:lnSpc>
                <a:spcPct val="90000"/>
              </a:lnSpc>
              <a:spcBef>
                <a:spcPts val="0"/>
              </a:spcBef>
              <a:spcAft>
                <a:spcPts val="0"/>
              </a:spcAft>
              <a:buClr>
                <a:srgbClr val="005C51"/>
              </a:buClr>
              <a:buSzPts val="3300"/>
              <a:buFont typeface="Calibri"/>
              <a:buNone/>
            </a:pPr>
            <a:r>
              <a:t/>
            </a:r>
            <a:endParaRPr sz="2300"/>
          </a:p>
        </p:txBody>
      </p:sp>
      <p:sp>
        <p:nvSpPr>
          <p:cNvPr id="84" name="Google Shape;84;p17"/>
          <p:cNvSpPr txBox="1"/>
          <p:nvPr/>
        </p:nvSpPr>
        <p:spPr>
          <a:xfrm>
            <a:off x="0" y="0"/>
            <a:ext cx="45510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chemeClr val="lt1"/>
                </a:solidFill>
                <a:latin typeface="Calibri"/>
                <a:ea typeface="Calibri"/>
                <a:cs typeface="Calibri"/>
                <a:sym typeface="Calibri"/>
              </a:rPr>
              <a:t>Figure 2. Wooded path. Retrieved from https://www.guideposts.org/better-living/health-and-wellness/living-longer-living-better/5-spiritual-lessons-from-lifes-trail </a:t>
            </a:r>
            <a:endParaRPr sz="800"/>
          </a:p>
        </p:txBody>
      </p:sp>
      <p:sp>
        <p:nvSpPr>
          <p:cNvPr id="85" name="Google Shape;85;p17"/>
          <p:cNvSpPr txBox="1"/>
          <p:nvPr/>
        </p:nvSpPr>
        <p:spPr>
          <a:xfrm>
            <a:off x="4798625" y="796200"/>
            <a:ext cx="4227300" cy="3551100"/>
          </a:xfrm>
          <a:prstGeom prst="rect">
            <a:avLst/>
          </a:prstGeom>
          <a:noFill/>
          <a:ln cap="flat" cmpd="sng" w="9525">
            <a:solidFill>
              <a:schemeClr val="dk1"/>
            </a:solidFill>
            <a:prstDash val="solid"/>
            <a:round/>
            <a:headEnd len="sm" w="sm" type="none"/>
            <a:tailEnd len="sm" w="sm" type="none"/>
          </a:ln>
        </p:spPr>
        <p:txBody>
          <a:bodyPr anchorCtr="0" anchor="t" bIns="68575" lIns="68575" spcFirstLastPara="1" rIns="68575" wrap="square" tIns="68575">
            <a:spAutoFit/>
          </a:bodyPr>
          <a:lstStyle/>
          <a:p>
            <a:pPr indent="0" lvl="0" marL="0" rtl="0" algn="l">
              <a:lnSpc>
                <a:spcPct val="105000"/>
              </a:lnSpc>
              <a:spcBef>
                <a:spcPts val="0"/>
              </a:spcBef>
              <a:spcAft>
                <a:spcPts val="0"/>
              </a:spcAft>
              <a:buNone/>
            </a:pPr>
            <a:r>
              <a:rPr b="1" lang="en" sz="2900">
                <a:solidFill>
                  <a:schemeClr val="dk1"/>
                </a:solidFill>
              </a:rPr>
              <a:t>Agenda</a:t>
            </a:r>
            <a:endParaRPr b="1" sz="2900">
              <a:solidFill>
                <a:schemeClr val="dk1"/>
              </a:solidFill>
            </a:endParaRPr>
          </a:p>
          <a:p>
            <a:pPr indent="-412750" lvl="0" marL="457200" rtl="0" algn="l">
              <a:lnSpc>
                <a:spcPct val="105000"/>
              </a:lnSpc>
              <a:spcBef>
                <a:spcPts val="1200"/>
              </a:spcBef>
              <a:spcAft>
                <a:spcPts val="0"/>
              </a:spcAft>
              <a:buClr>
                <a:schemeClr val="dk1"/>
              </a:buClr>
              <a:buSzPts val="2900"/>
              <a:buChar char="●"/>
            </a:pPr>
            <a:r>
              <a:rPr lang="en" sz="2900">
                <a:solidFill>
                  <a:schemeClr val="dk1"/>
                </a:solidFill>
              </a:rPr>
              <a:t>Experiential Learning Cycle</a:t>
            </a:r>
            <a:endParaRPr sz="2900">
              <a:solidFill>
                <a:schemeClr val="dk1"/>
              </a:solidFill>
            </a:endParaRPr>
          </a:p>
          <a:p>
            <a:pPr indent="-412750" lvl="0" marL="457200" rtl="0" algn="l">
              <a:lnSpc>
                <a:spcPct val="105000"/>
              </a:lnSpc>
              <a:spcBef>
                <a:spcPts val="0"/>
              </a:spcBef>
              <a:spcAft>
                <a:spcPts val="0"/>
              </a:spcAft>
              <a:buClr>
                <a:schemeClr val="dk1"/>
              </a:buClr>
              <a:buSzPts val="2900"/>
              <a:buChar char="●"/>
            </a:pPr>
            <a:r>
              <a:rPr lang="en" sz="2900">
                <a:solidFill>
                  <a:schemeClr val="dk1"/>
                </a:solidFill>
              </a:rPr>
              <a:t>Large Scale Projects</a:t>
            </a:r>
            <a:endParaRPr sz="2900">
              <a:solidFill>
                <a:schemeClr val="dk1"/>
              </a:solidFill>
            </a:endParaRPr>
          </a:p>
          <a:p>
            <a:pPr indent="-412750" lvl="0" marL="457200" rtl="0" algn="l">
              <a:lnSpc>
                <a:spcPct val="105000"/>
              </a:lnSpc>
              <a:spcBef>
                <a:spcPts val="0"/>
              </a:spcBef>
              <a:spcAft>
                <a:spcPts val="0"/>
              </a:spcAft>
              <a:buClr>
                <a:schemeClr val="dk1"/>
              </a:buClr>
              <a:buSzPts val="2900"/>
              <a:buChar char="●"/>
            </a:pPr>
            <a:r>
              <a:rPr lang="en" sz="2900">
                <a:solidFill>
                  <a:schemeClr val="dk1"/>
                </a:solidFill>
              </a:rPr>
              <a:t>Smaller Scale Projects</a:t>
            </a:r>
            <a:endParaRPr sz="2900">
              <a:solidFill>
                <a:schemeClr val="dk1"/>
              </a:solidFill>
            </a:endParaRPr>
          </a:p>
          <a:p>
            <a:pPr indent="-412750" lvl="0" marL="457200" rtl="0" algn="l">
              <a:lnSpc>
                <a:spcPct val="105000"/>
              </a:lnSpc>
              <a:spcBef>
                <a:spcPts val="0"/>
              </a:spcBef>
              <a:spcAft>
                <a:spcPts val="0"/>
              </a:spcAft>
              <a:buClr>
                <a:schemeClr val="dk1"/>
              </a:buClr>
              <a:buSzPts val="2900"/>
              <a:buChar char="●"/>
            </a:pPr>
            <a:r>
              <a:rPr lang="en" sz="2900">
                <a:solidFill>
                  <a:schemeClr val="dk1"/>
                </a:solidFill>
              </a:rPr>
              <a:t>In Your Context</a:t>
            </a:r>
            <a:endParaRPr sz="29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0" y="247650"/>
            <a:ext cx="9144000" cy="4648200"/>
          </a:xfrm>
          <a:prstGeom prst="rect">
            <a:avLst/>
          </a:prstGeom>
          <a:noFill/>
          <a:ln>
            <a:noFill/>
          </a:ln>
        </p:spPr>
      </p:pic>
      <p:sp>
        <p:nvSpPr>
          <p:cNvPr id="91" name="Google Shape;91;p18"/>
          <p:cNvSpPr txBox="1"/>
          <p:nvPr/>
        </p:nvSpPr>
        <p:spPr>
          <a:xfrm>
            <a:off x="21375" y="267050"/>
            <a:ext cx="9122700" cy="10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400">
                <a:solidFill>
                  <a:schemeClr val="lt1"/>
                </a:solidFill>
              </a:rPr>
              <a:t>The Doer IS the Learner!!!</a:t>
            </a:r>
            <a:endParaRPr sz="5400">
              <a:solidFill>
                <a:schemeClr val="lt1"/>
              </a:solidFill>
            </a:endParaRPr>
          </a:p>
        </p:txBody>
      </p:sp>
      <p:sp>
        <p:nvSpPr>
          <p:cNvPr id="92" name="Google Shape;92;p18"/>
          <p:cNvSpPr txBox="1"/>
          <p:nvPr/>
        </p:nvSpPr>
        <p:spPr>
          <a:xfrm>
            <a:off x="21375" y="4895850"/>
            <a:ext cx="8284200" cy="2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Figure 3. Video game controller. From https://globalsummersacademy.com/2021/07/11-benefits-of-experiential-learning/</a:t>
            </a:r>
            <a:endParaRPr sz="10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1199938" y="0"/>
            <a:ext cx="6744125" cy="5143500"/>
          </a:xfrm>
          <a:prstGeom prst="rect">
            <a:avLst/>
          </a:prstGeom>
          <a:noFill/>
          <a:ln>
            <a:noFill/>
          </a:ln>
        </p:spPr>
      </p:pic>
      <p:sp>
        <p:nvSpPr>
          <p:cNvPr id="98" name="Google Shape;98;p19"/>
          <p:cNvSpPr txBox="1"/>
          <p:nvPr/>
        </p:nvSpPr>
        <p:spPr>
          <a:xfrm>
            <a:off x="53400" y="4897800"/>
            <a:ext cx="6425400" cy="2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Figure 4. Kolb’s Cycle of Experiential Learning. From https://www.bu.edu/ctl/guides/experiential-learning/</a:t>
            </a:r>
            <a:endParaRPr sz="10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1570350" y="3121400"/>
            <a:ext cx="6003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WHY Experiential Learning?</a:t>
            </a:r>
            <a:endParaRPr sz="3600"/>
          </a:p>
        </p:txBody>
      </p:sp>
      <p:pic>
        <p:nvPicPr>
          <p:cNvPr id="104" name="Google Shape;104;p20"/>
          <p:cNvPicPr preferRelativeResize="0"/>
          <p:nvPr/>
        </p:nvPicPr>
        <p:blipFill>
          <a:blip r:embed="rId3">
            <a:alphaModFix/>
          </a:blip>
          <a:stretch>
            <a:fillRect/>
          </a:stretch>
        </p:blipFill>
        <p:spPr>
          <a:xfrm>
            <a:off x="3615950" y="1049450"/>
            <a:ext cx="2071951" cy="20719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pSp>
        <p:nvGrpSpPr>
          <p:cNvPr id="109" name="Google Shape;109;p21"/>
          <p:cNvGrpSpPr/>
          <p:nvPr/>
        </p:nvGrpSpPr>
        <p:grpSpPr>
          <a:xfrm>
            <a:off x="2271094" y="247342"/>
            <a:ext cx="4601817" cy="4648810"/>
            <a:chOff x="2820225" y="891450"/>
            <a:chExt cx="3175200" cy="3175200"/>
          </a:xfrm>
        </p:grpSpPr>
        <p:sp>
          <p:nvSpPr>
            <p:cNvPr id="110" name="Google Shape;110;p21"/>
            <p:cNvSpPr/>
            <p:nvPr/>
          </p:nvSpPr>
          <p:spPr>
            <a:xfrm rot="10800000">
              <a:off x="2820225" y="891450"/>
              <a:ext cx="3175200" cy="3175200"/>
            </a:xfrm>
            <a:prstGeom prst="blockArc">
              <a:avLst>
                <a:gd fmla="val 5399801" name="adj1"/>
                <a:gd fmla="val 3012680" name="adj2"/>
                <a:gd fmla="val 6939" name="adj3"/>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111" name="Google Shape;111;p21"/>
            <p:cNvSpPr/>
            <p:nvPr/>
          </p:nvSpPr>
          <p:spPr>
            <a:xfrm rot="10800000">
              <a:off x="3175023" y="1179900"/>
              <a:ext cx="450600" cy="450600"/>
            </a:xfrm>
            <a:prstGeom prst="rtTriangl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grpSp>
      <p:pic>
        <p:nvPicPr>
          <p:cNvPr id="112" name="Google Shape;112;p21"/>
          <p:cNvPicPr preferRelativeResize="0"/>
          <p:nvPr/>
        </p:nvPicPr>
        <p:blipFill>
          <a:blip r:embed="rId3">
            <a:alphaModFix/>
          </a:blip>
          <a:stretch>
            <a:fillRect/>
          </a:stretch>
        </p:blipFill>
        <p:spPr>
          <a:xfrm>
            <a:off x="4111076" y="90525"/>
            <a:ext cx="921825" cy="1976534"/>
          </a:xfrm>
          <a:prstGeom prst="rect">
            <a:avLst/>
          </a:prstGeom>
          <a:noFill/>
          <a:ln>
            <a:noFill/>
          </a:ln>
        </p:spPr>
      </p:pic>
      <p:pic>
        <p:nvPicPr>
          <p:cNvPr id="113" name="Google Shape;113;p21"/>
          <p:cNvPicPr preferRelativeResize="0"/>
          <p:nvPr/>
        </p:nvPicPr>
        <p:blipFill>
          <a:blip r:embed="rId4">
            <a:alphaModFix/>
          </a:blip>
          <a:stretch>
            <a:fillRect/>
          </a:stretch>
        </p:blipFill>
        <p:spPr>
          <a:xfrm>
            <a:off x="6277806" y="1758837"/>
            <a:ext cx="921816" cy="1976474"/>
          </a:xfrm>
          <a:prstGeom prst="rect">
            <a:avLst/>
          </a:prstGeom>
          <a:noFill/>
          <a:ln>
            <a:noFill/>
          </a:ln>
        </p:spPr>
      </p:pic>
      <p:pic>
        <p:nvPicPr>
          <p:cNvPr id="114" name="Google Shape;114;p21"/>
          <p:cNvPicPr preferRelativeResize="0"/>
          <p:nvPr/>
        </p:nvPicPr>
        <p:blipFill rotWithShape="1">
          <a:blip r:embed="rId5">
            <a:alphaModFix/>
          </a:blip>
          <a:srcRect b="0" l="12560" r="43135" t="0"/>
          <a:stretch/>
        </p:blipFill>
        <p:spPr>
          <a:xfrm>
            <a:off x="1761450" y="1936700"/>
            <a:ext cx="1290701" cy="1976475"/>
          </a:xfrm>
          <a:prstGeom prst="rect">
            <a:avLst/>
          </a:prstGeom>
          <a:noFill/>
          <a:ln>
            <a:noFill/>
          </a:ln>
        </p:spPr>
      </p:pic>
      <p:pic>
        <p:nvPicPr>
          <p:cNvPr id="115" name="Google Shape;115;p21"/>
          <p:cNvPicPr preferRelativeResize="0"/>
          <p:nvPr/>
        </p:nvPicPr>
        <p:blipFill>
          <a:blip r:embed="rId6">
            <a:alphaModFix/>
          </a:blip>
          <a:stretch>
            <a:fillRect/>
          </a:stretch>
        </p:blipFill>
        <p:spPr>
          <a:xfrm>
            <a:off x="4021462" y="3503925"/>
            <a:ext cx="1197375" cy="1639574"/>
          </a:xfrm>
          <a:prstGeom prst="rect">
            <a:avLst/>
          </a:prstGeom>
          <a:noFill/>
          <a:ln>
            <a:noFill/>
          </a:ln>
        </p:spPr>
      </p:pic>
      <p:sp>
        <p:nvSpPr>
          <p:cNvPr id="116" name="Google Shape;116;p21"/>
          <p:cNvSpPr txBox="1"/>
          <p:nvPr/>
        </p:nvSpPr>
        <p:spPr>
          <a:xfrm>
            <a:off x="5792500" y="672788"/>
            <a:ext cx="2581500" cy="587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Engaging directly in an authentic situation</a:t>
            </a:r>
            <a:endParaRPr sz="1600">
              <a:solidFill>
                <a:schemeClr val="dk1"/>
              </a:solidFill>
            </a:endParaRPr>
          </a:p>
        </p:txBody>
      </p:sp>
      <p:sp>
        <p:nvSpPr>
          <p:cNvPr id="117" name="Google Shape;117;p21"/>
          <p:cNvSpPr txBox="1"/>
          <p:nvPr/>
        </p:nvSpPr>
        <p:spPr>
          <a:xfrm>
            <a:off x="5659963" y="4029863"/>
            <a:ext cx="2793300" cy="587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Noticing what happened and relating to past experience </a:t>
            </a:r>
            <a:endParaRPr sz="1600">
              <a:solidFill>
                <a:schemeClr val="dk1"/>
              </a:solidFill>
            </a:endParaRPr>
          </a:p>
        </p:txBody>
      </p:sp>
      <p:sp>
        <p:nvSpPr>
          <p:cNvPr id="118" name="Google Shape;118;p21"/>
          <p:cNvSpPr txBox="1"/>
          <p:nvPr/>
        </p:nvSpPr>
        <p:spPr>
          <a:xfrm>
            <a:off x="998825" y="4204825"/>
            <a:ext cx="2581500" cy="6771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Distilling perceptions into abstract concepts</a:t>
            </a:r>
            <a:endParaRPr sz="1600">
              <a:solidFill>
                <a:schemeClr val="dk1"/>
              </a:solidFill>
            </a:endParaRPr>
          </a:p>
        </p:txBody>
      </p:sp>
      <p:sp>
        <p:nvSpPr>
          <p:cNvPr id="119" name="Google Shape;119;p21"/>
          <p:cNvSpPr txBox="1"/>
          <p:nvPr/>
        </p:nvSpPr>
        <p:spPr>
          <a:xfrm>
            <a:off x="189650" y="1057338"/>
            <a:ext cx="2793300" cy="587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Testing new ideas, honing skills in a new experience</a:t>
            </a:r>
            <a:endParaRPr sz="1600">
              <a:solidFill>
                <a:schemeClr val="dk1"/>
              </a:solidFill>
            </a:endParaRPr>
          </a:p>
        </p:txBody>
      </p:sp>
      <p:sp>
        <p:nvSpPr>
          <p:cNvPr id="120" name="Google Shape;120;p21"/>
          <p:cNvSpPr txBox="1"/>
          <p:nvPr/>
        </p:nvSpPr>
        <p:spPr>
          <a:xfrm>
            <a:off x="3669000" y="0"/>
            <a:ext cx="1902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rPr>
              <a:t>Figure 5. </a:t>
            </a:r>
            <a:r>
              <a:rPr lang="en" sz="1000">
                <a:solidFill>
                  <a:schemeClr val="dk2"/>
                </a:solidFill>
              </a:rPr>
              <a:t>Buddhist</a:t>
            </a:r>
            <a:r>
              <a:rPr lang="en" sz="1000">
                <a:solidFill>
                  <a:schemeClr val="dk2"/>
                </a:solidFill>
              </a:rPr>
              <a:t> Temple.</a:t>
            </a:r>
            <a:endParaRPr sz="1000">
              <a:solidFill>
                <a:schemeClr val="dk2"/>
              </a:solidFill>
            </a:endParaRPr>
          </a:p>
        </p:txBody>
      </p:sp>
      <p:sp>
        <p:nvSpPr>
          <p:cNvPr id="121" name="Google Shape;121;p21"/>
          <p:cNvSpPr txBox="1"/>
          <p:nvPr/>
        </p:nvSpPr>
        <p:spPr>
          <a:xfrm>
            <a:off x="5792500" y="3622650"/>
            <a:ext cx="2003400" cy="3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Figure 6. </a:t>
            </a:r>
            <a:r>
              <a:rPr lang="en" sz="1000">
                <a:solidFill>
                  <a:schemeClr val="dk2"/>
                </a:solidFill>
              </a:rPr>
              <a:t>Buddha</a:t>
            </a:r>
            <a:r>
              <a:rPr lang="en" sz="1000">
                <a:solidFill>
                  <a:schemeClr val="dk2"/>
                </a:solidFill>
              </a:rPr>
              <a:t> Relic Doors.</a:t>
            </a:r>
            <a:endParaRPr sz="1000">
              <a:solidFill>
                <a:schemeClr val="dk2"/>
              </a:solidFill>
            </a:endParaRPr>
          </a:p>
        </p:txBody>
      </p:sp>
      <p:sp>
        <p:nvSpPr>
          <p:cNvPr id="122" name="Google Shape;122;p21"/>
          <p:cNvSpPr txBox="1"/>
          <p:nvPr/>
        </p:nvSpPr>
        <p:spPr>
          <a:xfrm>
            <a:off x="3719550" y="4737375"/>
            <a:ext cx="1801200" cy="3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Figure 7. Thought Bubble.</a:t>
            </a:r>
            <a:endParaRPr sz="1000">
              <a:solidFill>
                <a:schemeClr val="dk2"/>
              </a:solidFill>
            </a:endParaRPr>
          </a:p>
        </p:txBody>
      </p:sp>
      <p:sp>
        <p:nvSpPr>
          <p:cNvPr id="123" name="Google Shape;123;p21"/>
          <p:cNvSpPr txBox="1"/>
          <p:nvPr/>
        </p:nvSpPr>
        <p:spPr>
          <a:xfrm>
            <a:off x="1176350" y="3827675"/>
            <a:ext cx="2460900" cy="20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Figure 8: Cambodian NGO Conference.</a:t>
            </a:r>
            <a:endParaRPr sz="10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796350" y="785700"/>
            <a:ext cx="7551300" cy="3572100"/>
          </a:xfrm>
          <a:prstGeom prst="rect">
            <a:avLst/>
          </a:prstGeom>
          <a:ln cap="flat" cmpd="sng" w="38100">
            <a:solidFill>
              <a:schemeClr val="dk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4000"/>
              <a:t>Let’s practice some application…</a:t>
            </a:r>
            <a:endParaRPr sz="4000"/>
          </a:p>
          <a:p>
            <a:pPr indent="0" lvl="0" marL="0" rtl="0" algn="ctr">
              <a:spcBef>
                <a:spcPts val="0"/>
              </a:spcBef>
              <a:spcAft>
                <a:spcPts val="0"/>
              </a:spcAft>
              <a:buNone/>
            </a:pPr>
            <a:r>
              <a:t/>
            </a:r>
            <a:endParaRPr sz="4000"/>
          </a:p>
          <a:p>
            <a:pPr indent="0" lvl="0" marL="0" rtl="0" algn="ctr">
              <a:spcBef>
                <a:spcPts val="0"/>
              </a:spcBef>
              <a:spcAft>
                <a:spcPts val="0"/>
              </a:spcAft>
              <a:buNone/>
            </a:pPr>
            <a:r>
              <a:rPr lang="en" sz="4000"/>
              <a:t>How does the coin activity from the beginning of the session exemplify the 4 </a:t>
            </a:r>
            <a:r>
              <a:rPr lang="en" sz="4000"/>
              <a:t>steps in the Experiential Learning Cycle? (TWPS)</a:t>
            </a:r>
            <a:r>
              <a:rPr lang="en"/>
              <a:t> </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